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59" r:id="rId9"/>
    <p:sldId id="262" r:id="rId10"/>
    <p:sldId id="260" r:id="rId11"/>
    <p:sldId id="261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1422" autoAdjust="0"/>
  </p:normalViewPr>
  <p:slideViewPr>
    <p:cSldViewPr snapToGrid="0">
      <p:cViewPr>
        <p:scale>
          <a:sx n="75" d="100"/>
          <a:sy n="75" d="100"/>
        </p:scale>
        <p:origin x="6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47D09-4926-4A14-9C72-E4C257767094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3CCEE-C863-4718-A6E2-D86048822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21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CEE-C863-4718-A6E2-D86048822DA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48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musí splňovat neformální skupina mladých lidí, aby mohla žádat o podporu?</a:t>
            </a:r>
          </a:p>
          <a:p>
            <a:r>
              <a:rPr lang="cs-CZ" dirty="0" smtClean="0"/>
              <a:t>Osoby, které byly již třikrát členy podpořeného týmu v minulých výzvách, se již nemohou znovu účastnit výběrového řízení.</a:t>
            </a:r>
          </a:p>
          <a:p>
            <a:r>
              <a:rPr lang="cs-CZ" dirty="0" smtClean="0"/>
              <a:t>Namísto tohoto člověka je třeba najít nového člena týmu.</a:t>
            </a:r>
          </a:p>
          <a:p>
            <a:endParaRPr lang="cs-CZ" dirty="0" smtClean="0"/>
          </a:p>
          <a:p>
            <a:r>
              <a:rPr lang="cs-CZ" dirty="0" smtClean="0"/>
              <a:t>Jeden člověk tedy může být členem podpořeného týmu pouze 3x.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CEE-C863-4718-A6E2-D86048822DA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19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pravidlo zůstává pro všechny stejné. Neformální skupina musí být složena z mladých lidí ve věku mezi 13 a 26 lety</a:t>
            </a:r>
          </a:p>
          <a:p>
            <a:r>
              <a:rPr lang="cs-CZ" dirty="0" smtClean="0"/>
              <a:t>(tento věk musí splňovat v době do uzávěrky žádostí), kteří chtějí něco vytvořit nebo změnit ve svém okolí a pro realizaci</a:t>
            </a:r>
          </a:p>
          <a:p>
            <a:r>
              <a:rPr lang="cs-CZ" dirty="0" smtClean="0"/>
              <a:t>svého nápadu hledají finance a podporu. Musí tvořit minimálně tříčlenný tým. Maximální počet členů týmu není omezen.</a:t>
            </a:r>
          </a:p>
          <a:p>
            <a:r>
              <a:rPr lang="cs-CZ" dirty="0" smtClean="0"/>
              <a:t>Alespoň jedna osoba v tomto týmu musí být starší 18 let - tato osoba má právo podepisovat smlouvy, se stane první</a:t>
            </a:r>
          </a:p>
          <a:p>
            <a:r>
              <a:rPr lang="cs-CZ" dirty="0" smtClean="0"/>
              <a:t>odpovědnou osobou týmu a bude příjemcem nadačního příspěvku.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CEE-C863-4718-A6E2-D86048822DA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6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CCEE-C863-4718-A6E2-D86048822DA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72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61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50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87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2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11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0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50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56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01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12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AC7B-16D1-4810-A646-A59A2EE13D65}" type="datetimeFigureOut">
              <a:rPr lang="cs-CZ" smtClean="0"/>
              <a:t>11. 4. 2013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E7FF-590A-4D30-9A1C-E40E546F1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48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6"/>
          <a:stretch/>
        </p:blipFill>
        <p:spPr>
          <a:xfrm>
            <a:off x="0" y="0"/>
            <a:ext cx="12192000" cy="6836229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0" y="-21771"/>
            <a:ext cx="12192000" cy="972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94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10066"/>
                </a:solidFill>
                <a:latin typeface="+mn-lt"/>
              </a:rPr>
              <a:t>Nebojte se velkých věcí, </a:t>
            </a:r>
            <a:r>
              <a:rPr lang="cs-CZ" b="1" dirty="0" err="1" smtClean="0">
                <a:solidFill>
                  <a:srgbClr val="010066"/>
                </a:solidFill>
                <a:latin typeface="+mn-lt"/>
              </a:rPr>
              <a:t>Think</a:t>
            </a:r>
            <a:r>
              <a:rPr lang="cs-CZ" b="1" dirty="0" smtClean="0">
                <a:solidFill>
                  <a:srgbClr val="010066"/>
                </a:solidFill>
                <a:latin typeface="+mn-lt"/>
              </a:rPr>
              <a:t> Big!</a:t>
            </a:r>
            <a:endParaRPr lang="cs-CZ" b="1" dirty="0">
              <a:solidFill>
                <a:srgbClr val="010066"/>
              </a:solidFill>
              <a:latin typeface="+mn-lt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Picture 16" descr="junak_logo_slogan_cb_n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cxnSp>
        <p:nvCxnSpPr>
          <p:cNvPr id="18" name="Přímá spojnice 17"/>
          <p:cNvCxnSpPr/>
          <p:nvPr/>
        </p:nvCxnSpPr>
        <p:spPr>
          <a:xfrm>
            <a:off x="10886739" y="957431"/>
            <a:ext cx="31405" cy="59005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5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7098" r="104" b="8718"/>
          <a:stretch/>
        </p:blipFill>
        <p:spPr>
          <a:xfrm>
            <a:off x="-12700" y="0"/>
            <a:ext cx="12192000" cy="6832600"/>
          </a:xfr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28385" y="97144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 smtClean="0">
                <a:latin typeface="+mn-lt"/>
              </a:rPr>
              <a:t>Finance a zakončení</a:t>
            </a:r>
            <a:endParaRPr lang="cs-CZ" sz="5400" b="1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23814" y="0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-16101" y="1120173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0" y="5941799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565" y="1304818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Částka je poukázána zodpovědné osobě na účet</a:t>
            </a:r>
          </a:p>
          <a:p>
            <a:r>
              <a:rPr lang="cs-CZ" sz="3200" dirty="0" smtClean="0"/>
              <a:t>Přijde cca 70 – 90 % z celé částky</a:t>
            </a:r>
          </a:p>
          <a:p>
            <a:r>
              <a:rPr lang="cs-CZ" sz="3200" dirty="0" smtClean="0"/>
              <a:t>Doplatek po odevzdání kompletní dokladové dokumentace</a:t>
            </a:r>
          </a:p>
          <a:p>
            <a:r>
              <a:rPr lang="cs-CZ" sz="3200" dirty="0" smtClean="0"/>
              <a:t>O peníze se stará zodpovědná osoba sama</a:t>
            </a:r>
          </a:p>
          <a:p>
            <a:r>
              <a:rPr lang="cs-CZ" sz="3200" dirty="0" smtClean="0"/>
              <a:t>Na vše je potřeba mít doklad</a:t>
            </a:r>
          </a:p>
          <a:p>
            <a:r>
              <a:rPr lang="cs-CZ" sz="3200" dirty="0" smtClean="0"/>
              <a:t>Nevyužitá částka se vrací</a:t>
            </a:r>
          </a:p>
          <a:p>
            <a:r>
              <a:rPr lang="cs-CZ" sz="3200" dirty="0" smtClean="0"/>
              <a:t>Přečerpání hradí účastníci ze svého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cxnSp>
        <p:nvCxnSpPr>
          <p:cNvPr id="8" name="Přímá spojnice 7"/>
          <p:cNvCxnSpPr/>
          <p:nvPr/>
        </p:nvCxnSpPr>
        <p:spPr>
          <a:xfrm>
            <a:off x="10914743" y="0"/>
            <a:ext cx="3401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/>
          <p:cNvSpPr txBox="1">
            <a:spLocks/>
          </p:cNvSpPr>
          <p:nvPr/>
        </p:nvSpPr>
        <p:spPr>
          <a:xfrm>
            <a:off x="234157" y="210044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Jak je to s penězi?</a:t>
            </a:r>
            <a:endParaRPr lang="cs-CZ" sz="5400" dirty="0">
              <a:latin typeface="+mn-lt"/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0" y="1134461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143" y="1370165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Vedení účetnictví ve webovém rozhrání</a:t>
            </a:r>
          </a:p>
          <a:p>
            <a:r>
              <a:rPr lang="cs-CZ" sz="3200" dirty="0" smtClean="0"/>
              <a:t>Jednoduché zadávání částek + číslování dokladů</a:t>
            </a:r>
          </a:p>
          <a:p>
            <a:r>
              <a:rPr lang="cs-CZ" sz="3200" dirty="0" smtClean="0"/>
              <a:t>Automatické počítání zbývajících financí</a:t>
            </a:r>
          </a:p>
          <a:p>
            <a:r>
              <a:rPr lang="cs-CZ" sz="3200" dirty="0" smtClean="0"/>
              <a:t>Fyzické odeslání/odevzdání dokladů na centrálu</a:t>
            </a:r>
          </a:p>
          <a:p>
            <a:r>
              <a:rPr lang="cs-CZ" sz="3200" dirty="0" smtClean="0"/>
              <a:t>Převoditelnost peněz mezi milníky na základě domluvy</a:t>
            </a:r>
          </a:p>
          <a:p>
            <a:r>
              <a:rPr lang="cs-CZ" sz="3200" dirty="0" smtClean="0"/>
              <a:t>Jakákoli změna v rozpočtu je konzultována</a:t>
            </a:r>
          </a:p>
          <a:p>
            <a:r>
              <a:rPr lang="cs-CZ" sz="3200" dirty="0" smtClean="0"/>
              <a:t>Na všem se dá bez problémů domluvit!</a:t>
            </a:r>
            <a:endParaRPr lang="cs-CZ" sz="3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cxnSp>
        <p:nvCxnSpPr>
          <p:cNvPr id="8" name="Přímá spojnice 7"/>
          <p:cNvCxnSpPr/>
          <p:nvPr/>
        </p:nvCxnSpPr>
        <p:spPr>
          <a:xfrm>
            <a:off x="10914743" y="0"/>
            <a:ext cx="3401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 txBox="1">
            <a:spLocks/>
          </p:cNvSpPr>
          <p:nvPr/>
        </p:nvSpPr>
        <p:spPr>
          <a:xfrm>
            <a:off x="319314" y="111432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Dokladovost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0" y="1134461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7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3"/>
          <a:stretch/>
        </p:blipFill>
        <p:spPr>
          <a:xfrm>
            <a:off x="-3402" y="0"/>
            <a:ext cx="12195401" cy="68326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143" y="2661595"/>
            <a:ext cx="10515600" cy="1325563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chemeClr val="bg1"/>
                </a:solidFill>
                <a:latin typeface="+mn-lt"/>
              </a:rPr>
              <a:t>Děkuji za pozornost!</a:t>
            </a:r>
            <a:endParaRPr lang="cs-CZ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cxnSp>
        <p:nvCxnSpPr>
          <p:cNvPr id="8" name="Přímá spojnice 7"/>
          <p:cNvCxnSpPr/>
          <p:nvPr/>
        </p:nvCxnSpPr>
        <p:spPr>
          <a:xfrm>
            <a:off x="10914743" y="0"/>
            <a:ext cx="3401" cy="685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0" y="1134461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 txBox="1">
            <a:spLocks/>
          </p:cNvSpPr>
          <p:nvPr/>
        </p:nvSpPr>
        <p:spPr>
          <a:xfrm>
            <a:off x="395741" y="-86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Dotazy?</a:t>
            </a:r>
            <a:endParaRPr lang="cs-CZ" sz="6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314" y="203200"/>
            <a:ext cx="10595429" cy="1030286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+mn-lt"/>
              </a:rPr>
              <a:t>Základní informace </a:t>
            </a:r>
            <a:r>
              <a:rPr lang="cs-CZ" sz="3200" dirty="0" smtClean="0">
                <a:latin typeface="+mn-lt"/>
              </a:rPr>
              <a:t>(co to je?)</a:t>
            </a:r>
            <a:endParaRPr lang="cs-CZ" sz="5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972" y="1420821"/>
            <a:ext cx="10435772" cy="45203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3200" kern="1400" dirty="0" smtClean="0"/>
              <a:t>Nadace O2, grantový program </a:t>
            </a:r>
            <a:r>
              <a:rPr lang="cs-CZ" sz="3200" kern="1400" dirty="0" err="1" smtClean="0"/>
              <a:t>Think</a:t>
            </a:r>
            <a:r>
              <a:rPr lang="cs-CZ" sz="3200" kern="1400" dirty="0" smtClean="0"/>
              <a:t> Big</a:t>
            </a:r>
          </a:p>
          <a:p>
            <a:pPr>
              <a:lnSpc>
                <a:spcPct val="150000"/>
              </a:lnSpc>
            </a:pPr>
            <a:r>
              <a:rPr lang="cs-CZ" sz="3200" kern="1400" dirty="0" smtClean="0"/>
              <a:t>„</a:t>
            </a:r>
            <a:r>
              <a:rPr lang="cs-CZ" sz="3200" kern="1400" dirty="0" err="1"/>
              <a:t>Think</a:t>
            </a:r>
            <a:r>
              <a:rPr lang="cs-CZ" sz="3200" kern="1400" dirty="0"/>
              <a:t> Big dává mladým lidem motivaci a podporu, aby změnili život kolem sebe k lepšímu</a:t>
            </a:r>
            <a:r>
              <a:rPr lang="cs-CZ" sz="3200" kern="1400" dirty="0" smtClean="0"/>
              <a:t>.“</a:t>
            </a:r>
          </a:p>
          <a:p>
            <a:pPr>
              <a:lnSpc>
                <a:spcPct val="150000"/>
              </a:lnSpc>
            </a:pPr>
            <a:r>
              <a:rPr lang="cs-CZ" sz="3200" kern="1400" dirty="0" smtClean="0"/>
              <a:t>Možnost získat finance na 100% pokrytí Vašeho projektu</a:t>
            </a:r>
          </a:p>
          <a:p>
            <a:pPr>
              <a:lnSpc>
                <a:spcPct val="150000"/>
              </a:lnSpc>
            </a:pPr>
            <a:r>
              <a:rPr lang="cs-CZ" sz="3200" kern="1400" dirty="0" smtClean="0"/>
              <a:t>Možnost něco kolem sebe změnit</a:t>
            </a:r>
          </a:p>
          <a:p>
            <a:pPr>
              <a:lnSpc>
                <a:spcPct val="150000"/>
              </a:lnSpc>
            </a:pPr>
            <a:r>
              <a:rPr lang="cs-CZ" sz="3200" kern="1400" dirty="0" smtClean="0"/>
              <a:t>Možnost zrealizovat něco nového</a:t>
            </a:r>
            <a:endParaRPr lang="cs-CZ" sz="3200" kern="14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cxnSp>
        <p:nvCxnSpPr>
          <p:cNvPr id="8" name="Přímá spojnice 7"/>
          <p:cNvCxnSpPr/>
          <p:nvPr/>
        </p:nvCxnSpPr>
        <p:spPr>
          <a:xfrm>
            <a:off x="10914743" y="0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-3401" y="1297973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057" y="1347973"/>
            <a:ext cx="10786042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Tým minimálně tří osob, 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Neformální skupina mladých osob, 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Musí vám být od 13 do 26 let, 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Není vám lhostejné prostředí, ve kterém žijete, 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Máte nápad na realizaci projektu.</a:t>
            </a:r>
            <a:endParaRPr lang="cs-CZ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19314" y="203200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Základní informace </a:t>
            </a:r>
            <a:r>
              <a:rPr lang="cs-CZ" sz="3200" dirty="0" smtClean="0">
                <a:latin typeface="+mn-lt"/>
              </a:rPr>
              <a:t>(kdo musíte být?)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14743" y="0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-3401" y="1297973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514" y="1369717"/>
            <a:ext cx="10831286" cy="4807246"/>
          </a:xfrm>
        </p:spPr>
        <p:txBody>
          <a:bodyPr>
            <a:noAutofit/>
          </a:bodyPr>
          <a:lstStyle/>
          <a:p>
            <a:r>
              <a:rPr lang="cs-CZ" sz="2200" dirty="0" smtClean="0"/>
              <a:t>10 – 70 tisíc korun na realizaci svého projektu, </a:t>
            </a:r>
          </a:p>
          <a:p>
            <a:r>
              <a:rPr lang="cs-CZ" sz="2200" dirty="0" smtClean="0"/>
              <a:t>Workshopy a vzdělání pro projektový tým, </a:t>
            </a:r>
          </a:p>
          <a:p>
            <a:r>
              <a:rPr lang="cs-CZ" sz="2200" dirty="0" smtClean="0"/>
              <a:t>Telekomunikační balíček O2, </a:t>
            </a:r>
          </a:p>
          <a:p>
            <a:r>
              <a:rPr lang="cs-CZ" sz="2200" dirty="0" smtClean="0"/>
              <a:t>Podporu mentora z řad zaměstnanců společnosti Telefónica, </a:t>
            </a:r>
          </a:p>
          <a:p>
            <a:r>
              <a:rPr lang="cs-CZ" sz="2200" dirty="0" smtClean="0"/>
              <a:t>Zázemí celoevropského programu </a:t>
            </a:r>
            <a:r>
              <a:rPr lang="cs-CZ" sz="2200" dirty="0" err="1" smtClean="0"/>
              <a:t>Think</a:t>
            </a:r>
            <a:r>
              <a:rPr lang="cs-CZ" sz="2200" dirty="0" smtClean="0"/>
              <a:t> Big.</a:t>
            </a:r>
          </a:p>
          <a:p>
            <a:r>
              <a:rPr lang="cs-CZ" sz="2200" dirty="0" smtClean="0"/>
              <a:t>Úhradu svých mzdových nákladů, </a:t>
            </a:r>
          </a:p>
          <a:p>
            <a:r>
              <a:rPr lang="cs-CZ" sz="2200" dirty="0" smtClean="0"/>
              <a:t>Finance na rozjetí podnikatelského záměru, </a:t>
            </a:r>
          </a:p>
          <a:p>
            <a:r>
              <a:rPr lang="cs-CZ" sz="2200" dirty="0" smtClean="0"/>
              <a:t>Podporu projektů přinášejících prospěch pouze členům týmu, </a:t>
            </a:r>
          </a:p>
          <a:p>
            <a:r>
              <a:rPr lang="cs-CZ" sz="2200" dirty="0" smtClean="0"/>
              <a:t>Finance na podporu nebo propagaci extremistických postojů nebo nežádoucích společenských jevů, </a:t>
            </a:r>
          </a:p>
          <a:p>
            <a:r>
              <a:rPr lang="cs-CZ" sz="2200" dirty="0" smtClean="0"/>
              <a:t>Podporu propagace politických stran, hnutí či extrémní ideologie. </a:t>
            </a:r>
            <a:endParaRPr lang="cs-CZ" sz="2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19314" y="203200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Základní informace </a:t>
            </a:r>
            <a:r>
              <a:rPr lang="cs-CZ" sz="3200" dirty="0" smtClean="0">
                <a:latin typeface="+mn-lt"/>
              </a:rPr>
              <a:t>(co získáte a nezískáte?)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14743" y="0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-3401" y="1297973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87084" y="1146632"/>
            <a:ext cx="49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+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6028" y="3277413"/>
            <a:ext cx="49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-</a:t>
            </a:r>
            <a:endParaRPr lang="cs-CZ" b="1" dirty="0"/>
          </a:p>
        </p:txBody>
      </p:sp>
      <p:cxnSp>
        <p:nvCxnSpPr>
          <p:cNvPr id="15" name="Přímá spojnice 14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/>
        </p:blipFill>
        <p:spPr>
          <a:xfrm>
            <a:off x="0" y="-24492"/>
            <a:ext cx="12195401" cy="68072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590"/>
            <a:ext cx="10914743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Jak to celé probíhalo?</a:t>
            </a:r>
            <a:endParaRPr lang="cs-CZ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cxnSp>
        <p:nvCxnSpPr>
          <p:cNvPr id="10" name="Přímá spojnice 9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0914743" y="-27590"/>
            <a:ext cx="3401" cy="6885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-3401" y="1297973"/>
            <a:ext cx="12195401" cy="7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498" y="133186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Popis výchozí situace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Co chce projekt změnit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Cíle projektu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Cílová skupina</a:t>
            </a:r>
          </a:p>
          <a:p>
            <a:pPr>
              <a:lnSpc>
                <a:spcPct val="150000"/>
              </a:lnSpc>
            </a:pPr>
            <a:r>
              <a:rPr lang="cs-CZ" sz="3600" dirty="0" smtClean="0"/>
              <a:t>Silně zaměřeno na ovlivnění výchozí situace v okolí realizace projektu (má být přínosem)</a:t>
            </a:r>
            <a:endParaRPr lang="cs-CZ" sz="36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37684" y="107450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Přihláška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33113" y="-27187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0" y="1199748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0" y="5946600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528" y="1443718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3denní kurz v Doksech</a:t>
            </a:r>
          </a:p>
          <a:p>
            <a:r>
              <a:rPr lang="cs-CZ" sz="3200" dirty="0" smtClean="0"/>
              <a:t>Workshopy a vzdělávací programy (prázdninová škola Lipnice)</a:t>
            </a:r>
          </a:p>
          <a:p>
            <a:r>
              <a:rPr lang="cs-CZ" sz="3200" dirty="0" smtClean="0"/>
              <a:t>První seznámení s průběhem realizace</a:t>
            </a:r>
          </a:p>
          <a:p>
            <a:r>
              <a:rPr lang="cs-CZ" sz="3200" dirty="0" smtClean="0"/>
              <a:t>Inspirace od ostatních projektů</a:t>
            </a:r>
          </a:p>
          <a:p>
            <a:r>
              <a:rPr lang="cs-CZ" sz="3200" dirty="0" smtClean="0"/>
              <a:t>Setkávání s podobně zaměřenými lidmi</a:t>
            </a:r>
          </a:p>
          <a:p>
            <a:r>
              <a:rPr lang="cs-CZ" sz="3200" dirty="0" smtClean="0"/>
              <a:t>Projektové řízení, Mediální trénink, Motivace, Situační vedení, Administrace projektu a mnoho dalších…</a:t>
            </a:r>
            <a:endParaRPr lang="cs-CZ" sz="3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06614" y="141489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Workshopy a vzdělávání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02043" y="0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-3401" y="1280589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0" y="5941184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485" y="134670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Rozděleno do milníků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Příprava akce (porady, obíhání úřadů, dohody, telefonáty)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Realizace akce (samotný průběh akce)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Opičí cirkus, Lampionová plavba, Po stopách kolínských strašidel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Může být jedna jednodenní akce nebo realizace může probíhat i po delší časový úsek</a:t>
            </a:r>
            <a:endParaRPr lang="cs-CZ" sz="3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08542" y="115501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Realizace akcí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03971" y="0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-3401" y="1187115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0" y="5937250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2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6614" y="130989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200" dirty="0" smtClean="0"/>
              <a:t>Fotky z akce/akcí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Psaní blogu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Novinové články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Skupiny na </a:t>
            </a:r>
            <a:r>
              <a:rPr lang="cs-CZ" sz="3200" dirty="0" err="1" smtClean="0"/>
              <a:t>Facebooku</a:t>
            </a:r>
            <a:endParaRPr lang="cs-CZ" sz="3200" dirty="0" smtClean="0"/>
          </a:p>
          <a:p>
            <a:pPr>
              <a:lnSpc>
                <a:spcPct val="150000"/>
              </a:lnSpc>
            </a:pPr>
            <a:r>
              <a:rPr lang="cs-CZ" sz="3200" dirty="0" smtClean="0"/>
              <a:t>Vystoupení v televizi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Místní rozhlas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Vše s logem a zmínkou o O2 </a:t>
            </a:r>
            <a:r>
              <a:rPr lang="cs-CZ" sz="3200" dirty="0" err="1" smtClean="0"/>
              <a:t>ThingBig</a:t>
            </a:r>
            <a:endParaRPr lang="cs-CZ" sz="32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5949950"/>
            <a:ext cx="12192000" cy="908050"/>
          </a:xfrm>
          <a:prstGeom prst="rect">
            <a:avLst/>
          </a:prstGeom>
          <a:solidFill>
            <a:srgbClr val="01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14" y="5930301"/>
            <a:ext cx="1103086" cy="9168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9085489" y="6065541"/>
            <a:ext cx="2663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solidFill>
                  <a:schemeClr val="bg1"/>
                </a:solidFill>
                <a:latin typeface="Calibri" pitchFamily="34" charset="0"/>
              </a:rPr>
              <a:t>Tomáš Litera – Slunda</a:t>
            </a:r>
            <a:r>
              <a:rPr lang="cs-CZ" sz="12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slunda@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r>
              <a:rPr lang="cs-CZ" sz="12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2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 dirty="0" smtClean="0">
                <a:solidFill>
                  <a:schemeClr val="bg1"/>
                </a:solidFill>
                <a:latin typeface="Calibri" pitchFamily="34" charset="0"/>
              </a:rPr>
              <a:t>www.</a:t>
            </a:r>
            <a:r>
              <a:rPr lang="cs-CZ" sz="1200" dirty="0" err="1" smtClean="0">
                <a:solidFill>
                  <a:schemeClr val="bg1"/>
                </a:solidFill>
                <a:latin typeface="Calibri" pitchFamily="34" charset="0"/>
              </a:rPr>
              <a:t>poutnicikolin.cz</a:t>
            </a:r>
            <a:endParaRPr 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16" descr="junak_logo_slogan_cb_n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014438"/>
            <a:ext cx="2032000" cy="816375"/>
          </a:xfrm>
          <a:prstGeom prst="rect">
            <a:avLst/>
          </a:prstGeom>
          <a:noFill/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306614" y="98967"/>
            <a:ext cx="10595429" cy="1030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latin typeface="+mn-lt"/>
              </a:rPr>
              <a:t>Sebeprezentace</a:t>
            </a:r>
            <a:endParaRPr lang="cs-CZ" sz="5400" dirty="0">
              <a:latin typeface="+mn-lt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0902043" y="-27187"/>
            <a:ext cx="3401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0" y="1187048"/>
            <a:ext cx="12195401" cy="72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0" y="5937250"/>
            <a:ext cx="12192000" cy="8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645</Words>
  <Application>Microsoft Office PowerPoint</Application>
  <PresentationFormat>Širokoúhlá obrazovka</PresentationFormat>
  <Paragraphs>100</Paragraphs>
  <Slides>13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Nebojte se velkých věcí, Think Big!</vt:lpstr>
      <vt:lpstr>Základní informace (co to je?)</vt:lpstr>
      <vt:lpstr>Prezentace aplikace PowerPoint</vt:lpstr>
      <vt:lpstr>Prezentace aplikace PowerPoint</vt:lpstr>
      <vt:lpstr>Jak to celé probíhalo?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</vt:lpstr>
    </vt:vector>
  </TitlesOfParts>
  <Company>student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Litera</dc:creator>
  <cp:lastModifiedBy>Tomáš Litera</cp:lastModifiedBy>
  <cp:revision>21</cp:revision>
  <dcterms:created xsi:type="dcterms:W3CDTF">2013-04-11T17:33:37Z</dcterms:created>
  <dcterms:modified xsi:type="dcterms:W3CDTF">2013-04-11T20:27:25Z</dcterms:modified>
</cp:coreProperties>
</file>