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 varScale="1">
        <p:scale>
          <a:sx n="104" d="100"/>
          <a:sy n="104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8E1EBB-09A9-4D23-9D4D-FD9305E76A43}" type="datetimeFigureOut">
              <a:rPr lang="cs-CZ" smtClean="0"/>
              <a:pPr/>
              <a:t>12.4.2013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C0F97C-92DC-4BFA-9507-D3EBFA9BD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armonogram%20Kapky_2012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vodacke_kompetence_k%20testovani_ZVM.xls" TargetMode="External"/><Relationship Id="rId2" Type="http://schemas.openxmlformats.org/officeDocument/2006/relationships/hyperlink" Target="obsah%20zkou&#353;ky%20vod&#225;ck&#233;ho%20minima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n&#225;&#353;ivka%20Kapka%202012.bmp" TargetMode="External"/><Relationship Id="rId2" Type="http://schemas.openxmlformats.org/officeDocument/2006/relationships/hyperlink" Target="absolventsk&#253;%20list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548680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moravskoslezský </a:t>
            </a:r>
            <a:br>
              <a:rPr lang="cs-CZ" dirty="0" smtClean="0"/>
            </a:br>
            <a:r>
              <a:rPr lang="cs-CZ" dirty="0" smtClean="0"/>
              <a:t>Kurz vodáckého minima</a:t>
            </a:r>
            <a:br>
              <a:rPr lang="cs-CZ" dirty="0" smtClean="0"/>
            </a:br>
            <a:r>
              <a:rPr lang="cs-CZ" dirty="0" smtClean="0"/>
              <a:t>„Kapka“    2012     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3294881" cy="337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9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se účastnil?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/>
              <a:t>FREKVENTANTI</a:t>
            </a:r>
          </a:p>
          <a:p>
            <a:pPr marL="0" indent="0" algn="ctr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dirty="0" smtClean="0"/>
              <a:t>8 skautů, z toho 2 vodní skautky. Většinou (6) zastávali funkci vedoucí oddílu nebo zástupce.</a:t>
            </a:r>
          </a:p>
          <a:p>
            <a:pPr marL="0" indent="0">
              <a:buNone/>
            </a:pPr>
            <a:endParaRPr lang="cs-CZ" sz="2800" dirty="0" smtClean="0"/>
          </a:p>
          <a:p>
            <a:pPr algn="ctr"/>
            <a:r>
              <a:rPr lang="cs-CZ" dirty="0" smtClean="0"/>
              <a:t>LEKTOŘI INTERNÍ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dirty="0" smtClean="0"/>
              <a:t>Helena Káňová (vedoucí kurzu), Václav Káňa, Jiřina Holková, Stanislav Holek, Michal </a:t>
            </a:r>
            <a:r>
              <a:rPr lang="cs-CZ" dirty="0" err="1" smtClean="0"/>
              <a:t>Prauzek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algn="ctr"/>
            <a:r>
              <a:rPr lang="cs-CZ" dirty="0" smtClean="0"/>
              <a:t>EXTERNISTÉ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Lektoři Vodní záchranné služby Ostrava.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8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všechno probíhalo?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dvou měsíců:</a:t>
            </a:r>
          </a:p>
          <a:p>
            <a:pPr marL="0" indent="0" algn="r">
              <a:buNone/>
            </a:pPr>
            <a:r>
              <a:rPr lang="cs-CZ" dirty="0" smtClean="0"/>
              <a:t>30. 3. – 30. 5. 2012</a:t>
            </a:r>
          </a:p>
          <a:p>
            <a:r>
              <a:rPr lang="cs-CZ" dirty="0" smtClean="0"/>
              <a:t>Kolik času nám kurz zabral?</a:t>
            </a:r>
          </a:p>
          <a:p>
            <a:pPr lvl="1">
              <a:tabLst>
                <a:tab pos="7920000" algn="r"/>
              </a:tabLst>
            </a:pPr>
            <a:r>
              <a:rPr lang="cs-CZ" dirty="0" smtClean="0"/>
              <a:t>3 tříhodinové bloky teorie	9 hodin</a:t>
            </a:r>
          </a:p>
          <a:p>
            <a:pPr lvl="1">
              <a:tabLst>
                <a:tab pos="7920000" algn="r"/>
              </a:tabLst>
            </a:pPr>
            <a:r>
              <a:rPr lang="cs-CZ" dirty="0" smtClean="0"/>
              <a:t>2 půldny praxe	</a:t>
            </a:r>
          </a:p>
          <a:p>
            <a:pPr lvl="1">
              <a:tabLst>
                <a:tab pos="7920000" algn="r"/>
              </a:tabLst>
            </a:pPr>
            <a:r>
              <a:rPr lang="cs-CZ" dirty="0" smtClean="0"/>
              <a:t>2 víkendy (2 x 2 dny) praxe	34 hodin</a:t>
            </a:r>
          </a:p>
          <a:p>
            <a:pPr lvl="1">
              <a:tabLst>
                <a:tab pos="7920000" algn="r"/>
              </a:tabLst>
            </a:pPr>
            <a:r>
              <a:rPr lang="cs-CZ" dirty="0" smtClean="0"/>
              <a:t>(+ 1 hodinka na rozdání osvědčení)</a:t>
            </a:r>
            <a:endParaRPr lang="cs-CZ" dirty="0"/>
          </a:p>
          <a:p>
            <a:pPr>
              <a:tabLst>
                <a:tab pos="7920000" algn="r"/>
              </a:tabLst>
            </a:pPr>
            <a:r>
              <a:rPr lang="cs-CZ" dirty="0" smtClean="0"/>
              <a:t>To je celkem	44 hodin</a:t>
            </a:r>
          </a:p>
          <a:p>
            <a:pPr marL="347980" lvl="1" indent="0" algn="r">
              <a:buNone/>
              <a:tabLst>
                <a:tab pos="7920000" algn="r"/>
              </a:tabLst>
            </a:pPr>
            <a:r>
              <a:rPr lang="cs-CZ" dirty="0" smtClean="0"/>
              <a:t>Konkrétní </a:t>
            </a:r>
            <a:r>
              <a:rPr lang="cs-CZ" dirty="0" smtClean="0">
                <a:hlinkClick r:id="rId2" action="ppaction://hlinkfile"/>
              </a:rPr>
              <a:t>harmonogram</a:t>
            </a:r>
            <a:endParaRPr lang="cs-CZ" dirty="0"/>
          </a:p>
        </p:txBody>
      </p:sp>
      <p:sp>
        <p:nvSpPr>
          <p:cNvPr id="4" name="Pravá složená závorka 3"/>
          <p:cNvSpPr/>
          <p:nvPr/>
        </p:nvSpPr>
        <p:spPr>
          <a:xfrm>
            <a:off x="5652120" y="3789040"/>
            <a:ext cx="648072" cy="64807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 flipV="1">
            <a:off x="899592" y="4941168"/>
            <a:ext cx="7560840" cy="72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7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69560"/>
            <a:ext cx="7671141" cy="5124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66412"/>
            <a:ext cx="7920880" cy="5291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48239"/>
            <a:ext cx="7814641" cy="52097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jsme se setkávali?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Výuka a výcvik probíhaly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V klubovně „Delta“ v Ostravě–</a:t>
            </a:r>
            <a:r>
              <a:rPr lang="cs-CZ" dirty="0" err="1" smtClean="0"/>
              <a:t>Porubě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Na loděnici v Kozmicích </a:t>
            </a:r>
          </a:p>
          <a:p>
            <a:pPr lvl="1"/>
            <a:r>
              <a:rPr lang="cs-CZ" dirty="0" smtClean="0"/>
              <a:t>Na řece Opavě </a:t>
            </a:r>
          </a:p>
          <a:p>
            <a:pPr lvl="1"/>
            <a:r>
              <a:rPr lang="cs-CZ" dirty="0" smtClean="0"/>
              <a:t>Na bazénu v Ostravě-Hrabůvce</a:t>
            </a:r>
          </a:p>
          <a:p>
            <a:pPr lvl="1"/>
            <a:r>
              <a:rPr lang="cs-CZ" dirty="0" smtClean="0"/>
              <a:t>V kanoistickém kanálu v Opavě</a:t>
            </a:r>
          </a:p>
          <a:p>
            <a:pPr lvl="1"/>
            <a:r>
              <a:rPr lang="cs-CZ" dirty="0" smtClean="0"/>
              <a:t>Na řece Moravici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78" y="1628800"/>
            <a:ext cx="8544481" cy="4806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314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jsme se snažili naše frekventanty naučit?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a zásadní osnovou pro nás byl: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 smtClean="0">
                <a:hlinkClick r:id="rId2" action="ppaction://hlinkfile"/>
              </a:rPr>
              <a:t>obsah</a:t>
            </a:r>
            <a:r>
              <a:rPr lang="cs-CZ" dirty="0" smtClean="0"/>
              <a:t> ZKOUŠKY VODÁCKÉHO MINIMA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r>
              <a:rPr lang="cs-CZ" dirty="0" smtClean="0"/>
              <a:t>Při lekcích praktického výcviku jsme přihlíželi k novému pojetí obsahu vzdělávání, to znamená, že účastníci byli vedeni k osvojení </a:t>
            </a:r>
            <a:r>
              <a:rPr lang="cs-CZ" u="sng" dirty="0" smtClean="0">
                <a:hlinkClick r:id="rId3" action="ppaction://hlinkfile"/>
              </a:rPr>
              <a:t>vodáckých </a:t>
            </a:r>
            <a:r>
              <a:rPr lang="cs-CZ" dirty="0" smtClean="0">
                <a:hlinkClick r:id="rId3" action="ppaction://hlinkfile"/>
              </a:rPr>
              <a:t>kompetencí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72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jak to všechno dopadlo?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 smtClean="0"/>
              <a:t>   Z 8 frekventantů 7 ukončilo Kurz vodáckého minima v termínu. Úspěšně složili  Zkoušku ze 13 disciplín a dostali</a:t>
            </a:r>
          </a:p>
          <a:p>
            <a:pPr algn="ctr"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Osvědčení o způsobilosti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r>
              <a:rPr lang="cs-CZ" sz="2800" dirty="0" smtClean="0">
                <a:solidFill>
                  <a:srgbClr val="FFFF00"/>
                </a:solidFill>
              </a:rPr>
              <a:t>k vedení vodácké činnosti skautského oddílu </a:t>
            </a:r>
            <a:r>
              <a:rPr lang="cs-CZ" dirty="0" smtClean="0">
                <a:solidFill>
                  <a:srgbClr val="FFFF00"/>
                </a:solidFill>
              </a:rPr>
              <a:t/>
            </a:r>
            <a:br>
              <a:rPr lang="cs-CZ" dirty="0" smtClean="0">
                <a:solidFill>
                  <a:srgbClr val="FFFF00"/>
                </a:solidFill>
              </a:rPr>
            </a:br>
            <a:r>
              <a:rPr lang="cs-CZ" sz="2000" dirty="0" smtClean="0">
                <a:solidFill>
                  <a:srgbClr val="FFFF00"/>
                </a:solidFill>
              </a:rPr>
              <a:t>při akcích na lodích poháněných pádly do obtížnosti toku WWII.</a:t>
            </a:r>
          </a:p>
          <a:p>
            <a:pPr algn="ctr"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800" dirty="0" smtClean="0"/>
              <a:t>Dostali také veselý </a:t>
            </a:r>
            <a:r>
              <a:rPr lang="cs-CZ" sz="2800" dirty="0" smtClean="0">
                <a:hlinkClick r:id="rId2" action="ppaction://hlinkfile"/>
              </a:rPr>
              <a:t>absolventský </a:t>
            </a:r>
            <a:r>
              <a:rPr lang="cs-CZ" sz="2800" u="sng" dirty="0" smtClean="0">
                <a:hlinkClick r:id="rId2" action="ppaction://hlinkfile"/>
              </a:rPr>
              <a:t>list </a:t>
            </a:r>
            <a:r>
              <a:rPr lang="cs-CZ" sz="2800" dirty="0" smtClean="0"/>
              <a:t>a </a:t>
            </a:r>
            <a:r>
              <a:rPr lang="cs-CZ" sz="2800" u="sng" dirty="0" smtClean="0">
                <a:hlinkClick r:id="rId3" action="ppaction://hlinkfile"/>
              </a:rPr>
              <a:t>nášivku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Ale hlavně si odnesli krásné zážitky a nadšení pro vodáctví </a:t>
            </a:r>
            <a:r>
              <a:rPr lang="cs-CZ" sz="28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r>
              <a:rPr lang="cs-CZ" sz="2800" dirty="0" smtClean="0">
                <a:solidFill>
                  <a:srgbClr val="FF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554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628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mtClean="0"/>
              <a:t>Zpracovala  Helena </a:t>
            </a:r>
            <a:r>
              <a:rPr lang="cs-CZ" dirty="0" smtClean="0"/>
              <a:t>Káňová - Liška </a:t>
            </a:r>
            <a:br>
              <a:rPr lang="cs-CZ" dirty="0" smtClean="0"/>
            </a:br>
            <a:r>
              <a:rPr lang="cs-CZ" dirty="0" smtClean="0"/>
              <a:t>pro potřeby  </a:t>
            </a:r>
            <a:br>
              <a:rPr lang="cs-CZ" dirty="0" smtClean="0"/>
            </a:br>
            <a:r>
              <a:rPr lang="cs-CZ" dirty="0" smtClean="0"/>
              <a:t>Ústředního srazu K+K v dubnu 2013.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Za poskytnutý fotografický materiál děkuji Davidu </a:t>
            </a:r>
            <a:r>
              <a:rPr lang="cs-CZ" dirty="0" err="1" smtClean="0"/>
              <a:t>Pressenovi</a:t>
            </a:r>
            <a:r>
              <a:rPr lang="cs-CZ" dirty="0" smtClean="0"/>
              <a:t> – </a:t>
            </a:r>
            <a:r>
              <a:rPr lang="cs-CZ" dirty="0" err="1" smtClean="0"/>
              <a:t>Kazanovi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A-hoj </a:t>
            </a:r>
            <a:r>
              <a:rPr lang="cs-CZ" dirty="0" smtClean="0">
                <a:sym typeface="Wingdings" pitchFamily="2" charset="2"/>
              </a:rPr>
              <a:t>						Liška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09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240</TotalTime>
  <Words>199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Lití písma</vt:lpstr>
      <vt:lpstr>moravskoslezský  Kurz vodáckého minima „Kapka“    2012      </vt:lpstr>
      <vt:lpstr>Kdo se účastnil?</vt:lpstr>
      <vt:lpstr>Kdy všechno probíhalo? </vt:lpstr>
      <vt:lpstr>Kde jsme se setkávali?</vt:lpstr>
      <vt:lpstr>Co jsme se snažili naše frekventanty naučit?</vt:lpstr>
      <vt:lpstr>A jak to všechno dopadlo?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Moravskoslezský kurz vodáckého minima „Kapka“</dc:title>
  <dc:creator>třídnice</dc:creator>
  <cp:lastModifiedBy>kanohel</cp:lastModifiedBy>
  <cp:revision>32</cp:revision>
  <dcterms:created xsi:type="dcterms:W3CDTF">2013-04-09T08:47:49Z</dcterms:created>
  <dcterms:modified xsi:type="dcterms:W3CDTF">2013-04-12T08:40:35Z</dcterms:modified>
</cp:coreProperties>
</file>